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52D055D1-767F-4C62-B131-8ABF7049C640}">
          <p14:sldIdLst>
            <p14:sldId id="2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ihiko Masuda" initials="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5" autoAdjust="0"/>
    <p:restoredTop sz="94651" autoAdjust="0"/>
  </p:normalViewPr>
  <p:slideViewPr>
    <p:cSldViewPr>
      <p:cViewPr>
        <p:scale>
          <a:sx n="90" d="100"/>
          <a:sy n="90" d="100"/>
        </p:scale>
        <p:origin x="-153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45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46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207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72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40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23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50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901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28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738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7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CFC0-153C-40BC-92EA-D09F2A8DACB1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E3D1-60FB-4F3A-AC0C-63322E2B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07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599" y="116998"/>
            <a:ext cx="7689561" cy="7555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Does Mindfulness and Psychological Flexibility predict Somatization, Depression, Anxiety and General Psychological Distress in a Non-clinical  Asian American College Sample?</a:t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Amar Mandavia, Dr. Akihiko Masuda &amp; Dr. Erin Tully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Georgia State University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2667000" cy="2206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5327" y="1143000"/>
            <a:ext cx="2674073" cy="3733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Asian Americans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experience  a range of psychological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stuggles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including depression, anxiety and emotional distress  (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Young, Fang &amp;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Zisook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Okazaki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1997;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Masuda, Wendell,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Chou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&amp; Feinstein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2010)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Weisz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Rothbaum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and Blackburn (1984)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have shown that in order to understand the psychological health of Asians, the research needs to look at how they regulate emotions and  behaviors. 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is a regulation process that is defined as awareness and attention to the present events and experiences through a non-judgmental perspective (Black, 2011). 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Previous research has shown that there is negatively correlated relationship between mindfulness and psychological distress (Coffey &amp; Hartman, 2008).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Psychological Flexibility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is often defined as a regulation process in which the present moment is experienced without avoidance and judgment while engaging in behavior that reflects one’s personal value (Masuda &amp; Tully, 2012; Hayes et al., 2006)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Kashdan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Rottenberg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(2010) suggests that increased psychological flexibility is correlated with better mental health.   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To date, there is no research investigating the role of psychological flexibility and mindfulness simultaneously on different facets of distress. 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The present study examined the relations among mindfulness, psychological flexibility, and a various forms of psychological distress (i.e., general distress, somatization, depression, and anxiety) in Asian American undergraduate students. </a:t>
            </a:r>
          </a:p>
          <a:p>
            <a:pPr marL="88900" indent="-88900">
              <a:spcBef>
                <a:spcPts val="100"/>
              </a:spcBef>
              <a:spcAft>
                <a:spcPts val="200"/>
              </a:spcAft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We hypothesized that mindfulness and psychological flexibility would be uniquely and separately associated with various forms of psychological distress.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895600" y="1143000"/>
            <a:ext cx="30480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8900" indent="-88900"/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Acceptance and Action Questionnaire – II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(AAQ-II; Bond et al., 2011). A measure of Psychological inflexibility </a:t>
            </a:r>
          </a:p>
          <a:p>
            <a:pPr marL="0" indent="0">
              <a:buNone/>
            </a:pP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Anonymous web-based survey </a:t>
            </a:r>
            <a:endParaRPr lang="en-US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</a:p>
          <a:p>
            <a:pPr marL="88900" lvl="0" indent="-88900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A series of hierarchal regressions analysis  were conducted to investigate the relationships between mindfulness, psychological flexibility, and distress separately by distress variables.</a:t>
            </a:r>
          </a:p>
          <a:p>
            <a:pPr marL="88900" lvl="0" indent="-88900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The first step includes age and gender as covariates.</a:t>
            </a:r>
          </a:p>
          <a:p>
            <a:pPr marL="88900" lvl="0" indent="-88900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The second step adds mindfulness  to the age and gender covariates .</a:t>
            </a:r>
          </a:p>
          <a:p>
            <a:pPr marL="88900" lvl="0" indent="-88900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The third step includes psychological flexibility.  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23" y="126835"/>
            <a:ext cx="1265080" cy="7789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8" name="Text Placeholder 4"/>
          <p:cNvSpPr txBox="1">
            <a:spLocks/>
          </p:cNvSpPr>
          <p:nvPr/>
        </p:nvSpPr>
        <p:spPr>
          <a:xfrm>
            <a:off x="145327" y="4953000"/>
            <a:ext cx="2674073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2895600" y="2895600"/>
            <a:ext cx="30480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2895600" y="3200400"/>
            <a:ext cx="3048000" cy="1674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Table 1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4453" y="5182106"/>
            <a:ext cx="2674073" cy="14157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Participants </a:t>
            </a:r>
          </a:p>
          <a:p>
            <a:pPr marL="88900" indent="-88900">
              <a:buSzPct val="80000"/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87 Asian American College students (23% Indian, 20% Korean, 15% Vietnamese, 5% Pakistani, 3% Cambodian, 15</a:t>
            </a:r>
            <a:r>
              <a:rPr lang="en-US" sz="700" smtClean="0">
                <a:latin typeface="Times New Roman" pitchFamily="18" charset="0"/>
                <a:cs typeface="Times New Roman" pitchFamily="18" charset="0"/>
              </a:rPr>
              <a:t>% Others)  </a:t>
            </a:r>
            <a:endParaRPr lang="en-US" sz="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buSzPct val="80000"/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M Age = 19.76 (SD= 2.71)</a:t>
            </a:r>
          </a:p>
          <a:p>
            <a:pPr marL="88900" indent="-88900">
              <a:buSzPct val="80000"/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Male = 26, Female = 61</a:t>
            </a:r>
          </a:p>
          <a:p>
            <a:endParaRPr lang="en-US" sz="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Measures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Brief Symptom Inventory- 18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(BSI-18; Derogatis, 2001). A measure of psychological distress based on measures of depressive, anxious and somatic symptoms .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700" i="1" dirty="0" smtClean="0">
                <a:latin typeface="Times New Roman" pitchFamily="18" charset="0"/>
                <a:cs typeface="Times New Roman" pitchFamily="18" charset="0"/>
              </a:rPr>
              <a:t>indful Attention Awareness Scale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(MAAS; Brown &amp; Ryan, 2003). A measure of mindlessness.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1371806"/>
                  </p:ext>
                </p:extLst>
              </p:nvPr>
            </p:nvGraphicFramePr>
            <p:xfrm>
              <a:off x="6019800" y="1219200"/>
              <a:ext cx="3065782" cy="1067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457200"/>
                    <a:gridCol w="533400"/>
                    <a:gridCol w="381000"/>
                    <a:gridCol w="407128"/>
                    <a:gridCol w="296454"/>
                  </a:tblGrid>
                  <a:tr h="8546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Variables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β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Std. Error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46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Somatization (BSI-18 Somatization)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      </m:t>
                              </m:r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5.62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3.69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1.53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-.69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2819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-1.27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2.13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.05*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131371806"/>
                  </p:ext>
                </p:extLst>
              </p:nvPr>
            </p:nvGraphicFramePr>
            <p:xfrm>
              <a:off x="6019800" y="1219200"/>
              <a:ext cx="3065782" cy="1679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457200"/>
                    <a:gridCol w="533400"/>
                    <a:gridCol w="381000"/>
                    <a:gridCol w="407128"/>
                    <a:gridCol w="296454"/>
                  </a:tblGrid>
                  <a:tr h="8546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Variables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β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Std. Error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46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Somatization (BSI-18 Somatization)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99" t="-372727" r="-199" b="-117272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99" t="-581818" r="-199" b="-96363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5.62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3.69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1.53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-.69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2819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-1.27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2.13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99" t="-1500000" r="-199" b="-4545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5" name="Text Placeholder 4"/>
          <p:cNvSpPr txBox="1">
            <a:spLocks/>
          </p:cNvSpPr>
          <p:nvPr/>
        </p:nvSpPr>
        <p:spPr>
          <a:xfrm>
            <a:off x="2895600" y="3352800"/>
            <a:ext cx="3048000" cy="289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>
                <a:latin typeface="Times New Roman" pitchFamily="18" charset="0"/>
                <a:cs typeface="Times New Roman" pitchFamily="18" charset="0"/>
              </a:rPr>
              <a:t>Regression Analyses to examining the role of Mindfulness and Psychological Flexibility on various Psychological Distresses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4248726"/>
                  </p:ext>
                </p:extLst>
              </p:nvPr>
            </p:nvGraphicFramePr>
            <p:xfrm>
              <a:off x="2895601" y="4724400"/>
              <a:ext cx="3063979" cy="181308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90599"/>
                    <a:gridCol w="390177"/>
                    <a:gridCol w="498414"/>
                    <a:gridCol w="406809"/>
                    <a:gridCol w="381000"/>
                    <a:gridCol w="396980"/>
                  </a:tblGrid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Depression (BSI-18 Depression)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      </m:t>
                              </m:r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.01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.10**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4.11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4.69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.91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-2.15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1.08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-1.99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-1.79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4.98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21**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Anxiety (BSI-18 Anxiety)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      </m:t>
                              </m:r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.11**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3.23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4.20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.77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.20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1.17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.97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.57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-2.26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3.28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.10**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964248726"/>
                  </p:ext>
                </p:extLst>
              </p:nvPr>
            </p:nvGraphicFramePr>
            <p:xfrm>
              <a:off x="2895601" y="4724400"/>
              <a:ext cx="3063979" cy="3041904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990599"/>
                    <a:gridCol w="390177"/>
                    <a:gridCol w="498414"/>
                    <a:gridCol w="406809"/>
                    <a:gridCol w="381000"/>
                    <a:gridCol w="396980"/>
                  </a:tblGrid>
                  <a:tr h="7010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Depression (BSI-18 Depression)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218182" b="-243636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427273" b="-222727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4.11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4.69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.88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.91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-2.15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1.08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-1.99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-1.79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4.98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150000" b="-127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Anxiety (BSI-18 Anxiety)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1572727" b="-10818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1781818" b="-87272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3.23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4.20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.77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.20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1.17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.97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-.57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.57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971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-.09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-2.26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.03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3.28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2609091" b="-4545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5" name="Text Placeholder 4"/>
          <p:cNvSpPr txBox="1">
            <a:spLocks/>
          </p:cNvSpPr>
          <p:nvPr/>
        </p:nvSpPr>
        <p:spPr>
          <a:xfrm>
            <a:off x="6019800" y="2362200"/>
            <a:ext cx="3045548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" dirty="0" smtClean="0">
                <a:latin typeface="Times New Roman" pitchFamily="18" charset="0"/>
                <a:cs typeface="Times New Roman" pitchFamily="18" charset="0"/>
              </a:rPr>
              <a:t>Notes: N=87, * p&lt;0.05, ** p&lt;0.01, MAAS = Mindfulness Attention Awareness Scale; AAQ-II = Acceptance and Action Questionnaire; BSI-18 = Brief Symptom Inventory- 18 item</a:t>
            </a:r>
            <a:endParaRPr lang="en-US" sz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Placeholder 4"/>
          <p:cNvSpPr txBox="1">
            <a:spLocks/>
          </p:cNvSpPr>
          <p:nvPr/>
        </p:nvSpPr>
        <p:spPr>
          <a:xfrm>
            <a:off x="6019800" y="914400"/>
            <a:ext cx="3045548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Results (cont.)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Placeholder 4"/>
          <p:cNvSpPr>
            <a:spLocks noGrp="1"/>
          </p:cNvSpPr>
          <p:nvPr>
            <p:ph type="body" idx="1"/>
          </p:nvPr>
        </p:nvSpPr>
        <p:spPr>
          <a:xfrm>
            <a:off x="2895600" y="914400"/>
            <a:ext cx="3048000" cy="2206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Methods (cont.)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6" name="Table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377976"/>
                  </p:ext>
                </p:extLst>
              </p:nvPr>
            </p:nvGraphicFramePr>
            <p:xfrm>
              <a:off x="2895600" y="3657600"/>
              <a:ext cx="3065780" cy="10403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415036"/>
                    <a:gridCol w="415036"/>
                    <a:gridCol w="415036"/>
                    <a:gridCol w="415036"/>
                    <a:gridCol w="415036"/>
                  </a:tblGrid>
                  <a:tr h="8546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Variables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β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Std. Error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46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General Psychological Distress (BSI-18 General Severity Index) 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      </m:t>
                              </m:r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.11**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12.96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11.17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1.16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.75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-3.29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2.58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-1.27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2819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-2.02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.57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4.03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2732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𝑅</m:t>
                                  </m:r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en-US" sz="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.15**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6" name="Table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929377976"/>
                  </p:ext>
                </p:extLst>
              </p:nvPr>
            </p:nvGraphicFramePr>
            <p:xfrm>
              <a:off x="2895600" y="3657600"/>
              <a:ext cx="3065780" cy="16798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415036"/>
                    <a:gridCol w="415036"/>
                    <a:gridCol w="415036"/>
                    <a:gridCol w="415036"/>
                    <a:gridCol w="415036"/>
                  </a:tblGrid>
                  <a:tr h="8546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Variables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β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B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Std. Error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464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General Psychological Distress (BSI-18 General Severity Index) 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5659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First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5596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363636" b="-114545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5659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Second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5596">
                    <a:tc gridSpan="6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554545" b="-9545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5659">
                    <a:tc gridSpan="6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i="1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Third </a:t>
                          </a:r>
                          <a:r>
                            <a:rPr lang="en-US" sz="400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Step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Constant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12.96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11.17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1.16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.25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Age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.34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.75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.46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70104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Gender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-.12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-3.29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2.58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-1.27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.21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2819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Mindfulness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(MAAS)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-.22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-2.02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.05</a:t>
                          </a:r>
                          <a:endParaRPr lang="en-US" sz="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Psychological </a:t>
                          </a: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Flexibility (</a:t>
                          </a:r>
                          <a:r>
                            <a:rPr lang="en-US" sz="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AAQ-II)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.41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.57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.14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4.03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.00</a:t>
                          </a:r>
                          <a:endParaRPr lang="en-US" sz="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5596"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463636" b="-4545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8" name="Text Placeholder 4"/>
          <p:cNvSpPr txBox="1">
            <a:spLocks/>
          </p:cNvSpPr>
          <p:nvPr/>
        </p:nvSpPr>
        <p:spPr>
          <a:xfrm>
            <a:off x="6035040" y="2682081"/>
            <a:ext cx="3026120" cy="289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Means, Standard Deviations and Zero-Order Relations between all Variables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6039227" y="4572000"/>
            <a:ext cx="302612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" dirty="0" smtClean="0">
                <a:latin typeface="Times New Roman" pitchFamily="18" charset="0"/>
                <a:cs typeface="Times New Roman" pitchFamily="18" charset="0"/>
              </a:rPr>
              <a:t>Notes</a:t>
            </a:r>
            <a:r>
              <a:rPr lang="en-US" sz="400" dirty="0">
                <a:latin typeface="Times New Roman" pitchFamily="18" charset="0"/>
                <a:cs typeface="Times New Roman" pitchFamily="18" charset="0"/>
              </a:rPr>
              <a:t>: N=87, * p&lt;0.05, ** p&lt;0.01, MAAS = Mindfulness Attention Awareness Scale; AAQ-II = Acceptance and Action Questionnaire; BSI-18 = Brief Symptom Inventory- 18 item </a:t>
            </a:r>
          </a:p>
        </p:txBody>
      </p:sp>
      <p:sp>
        <p:nvSpPr>
          <p:cNvPr id="61" name="Text Placeholder 4"/>
          <p:cNvSpPr txBox="1">
            <a:spLocks/>
          </p:cNvSpPr>
          <p:nvPr/>
        </p:nvSpPr>
        <p:spPr>
          <a:xfrm>
            <a:off x="6035040" y="2514600"/>
            <a:ext cx="3026121" cy="1674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Table 2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5285380"/>
              </p:ext>
            </p:extLst>
          </p:nvPr>
        </p:nvGraphicFramePr>
        <p:xfrm>
          <a:off x="6035036" y="3022470"/>
          <a:ext cx="3026124" cy="1549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668916"/>
                <a:gridCol w="274331"/>
                <a:gridCol w="274331"/>
                <a:gridCol w="274331"/>
                <a:gridCol w="274331"/>
                <a:gridCol w="274331"/>
                <a:gridCol w="274331"/>
                <a:gridCol w="274331"/>
                <a:gridCol w="274331"/>
              </a:tblGrid>
              <a:tr h="158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2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3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5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6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7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1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Mindfulness (MAAS )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--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8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2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Psychological Flexibility (AAQ II )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-.32**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--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3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BSI-18 total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-.31**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.46**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--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35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Somatization (BSI-18 Somatization)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-.22*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.28**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.86**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--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9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5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Depression (BSI-18 Depression)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-.30**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.51**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.93**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.68**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--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0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Anxiety (BSI-18 Anxiety)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-.</a:t>
                      </a:r>
                      <a:r>
                        <a:rPr lang="en-US" sz="400" dirty="0">
                          <a:effectLst/>
                        </a:rPr>
                        <a:t>31**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.40**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.92**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.71**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.78**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--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7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Gender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-.05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.11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-.12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-.00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--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Age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.27*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-.01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-.08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.00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.03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.04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--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4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4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   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M</a:t>
                      </a:r>
                      <a:r>
                        <a:rPr lang="en-US" sz="4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56.32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22.76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14.89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3.74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6.08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5.07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1.70</a:t>
                      </a:r>
                      <a:endParaRPr lang="en-US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19.76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              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 </a:t>
                      </a:r>
                      <a:r>
                        <a:rPr lang="en-US" sz="400" dirty="0" smtClean="0">
                          <a:effectLst/>
                        </a:rPr>
                        <a:t>SD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11.99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8.80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12.40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3.72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5.44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 smtClean="0">
                          <a:effectLst/>
                        </a:rPr>
                        <a:t>4.54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.</a:t>
                      </a:r>
                      <a:r>
                        <a:rPr lang="en-US" sz="400" dirty="0" smtClean="0">
                          <a:effectLst/>
                        </a:rPr>
                        <a:t>46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smtClean="0">
                          <a:effectLst/>
                        </a:rPr>
                        <a:t>2.71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2" name="Text Placeholder 4"/>
          <p:cNvSpPr txBox="1">
            <a:spLocks/>
          </p:cNvSpPr>
          <p:nvPr/>
        </p:nvSpPr>
        <p:spPr>
          <a:xfrm>
            <a:off x="6019800" y="4800600"/>
            <a:ext cx="3045548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19799" y="5029200"/>
            <a:ext cx="3041361" cy="13798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indent="-904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Results of regression analyses revealed that Mindfulness and Psychological inflexibility were significantly and uniquely associated with depression, anxiety, and general psychological distress in Asian Americans.</a:t>
            </a:r>
          </a:p>
          <a:p>
            <a:pPr marL="90488" indent="-904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Contrary to our hypothesis, psychological flexibility, but not mindfulness, was uniquely associated with somatization.</a:t>
            </a:r>
          </a:p>
          <a:p>
            <a:pPr marL="90488" indent="-904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Psychological inflexibility accounted for unique variance in all measures of distress. </a:t>
            </a:r>
          </a:p>
          <a:p>
            <a:pPr marL="90488" indent="-90488"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 These findings suggest that psychological flexibility and mindfulness are useful concepts for understanding various forms of distresses experienced by Asian American students.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5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1082</Words>
  <Application>Microsoft Office PowerPoint</Application>
  <PresentationFormat>On-screen Show (4:3)</PresentationFormat>
  <Paragraphs>269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Does Mindfulness and Psychological Flexibility predict Somatization, Depression, Anxiety and General Psychological Distress in a Non-clinical  Asian American College Sample? Amar Mandavia, Dr. Akihiko Masuda &amp; Dr. Erin Tully Georgia State University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Amar</dc:creator>
  <cp:lastModifiedBy>KateM</cp:lastModifiedBy>
  <cp:revision>54</cp:revision>
  <dcterms:created xsi:type="dcterms:W3CDTF">2012-07-17T07:43:49Z</dcterms:created>
  <dcterms:modified xsi:type="dcterms:W3CDTF">2012-08-02T20:34:39Z</dcterms:modified>
</cp:coreProperties>
</file>